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A8E4"/>
    <a:srgbClr val="3AA8E4"/>
    <a:srgbClr val="BDD247"/>
    <a:srgbClr val="EAB331"/>
    <a:srgbClr val="A36AA8"/>
    <a:srgbClr val="CC1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4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D7343-D6EB-4049-AA7B-AF261539FF63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61D97-1C65-424F-BCA4-1F81E6B4EB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B02CD-8CB7-4D93-8BBC-33FE94A57E22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F1693-427A-4E9C-9724-B28E46709E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F69E1-0AE1-4AA1-9401-1A61B02C17C7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21F6-BB57-474D-8696-BD4EE5321B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5893-D34E-4270-A71C-A0C901A1DA73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C71E-9C87-4492-B61B-989708C96B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2411B-3476-44AC-B968-1D4D7A54C1FD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25366-2DDE-4B87-A9C6-96D06EA080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57815-0E7D-444E-86D6-4597B7B082EB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1DDD-CDE2-4BF5-8E05-40EEB8CC4D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1C80-FB2B-4E64-AF19-FCA5DE871163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2670-30CB-4DCA-867C-442AA034B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298F2-F30B-425A-9726-E2714CCAA3C0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7F051-4D27-4AF0-8E52-F538D18384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31EF-8AEA-426C-9387-EB4FDA208141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45D10-BBC6-4B3A-BD1E-8FDC63B548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A02DD-C03C-4DE1-BB62-BF9F5CF88EA7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E7C40-CDB1-4AC2-AB69-08D51608B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662C-BEEB-4DB4-9AA6-82ACDE680770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44114-94CC-4F37-BE23-BD2999EFE0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8593B-FF15-403D-9B45-AACE85FCF3C0}" type="datetimeFigureOut">
              <a:rPr lang="en-GB"/>
              <a:pPr>
                <a:defRPr/>
              </a:pPr>
              <a:t>25/09/2014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F447B2-F11F-4EFA-B410-FC245AEB3B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29" name="Picture 10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38200" y="1071563"/>
            <a:ext cx="10850563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</a:t>
            </a:r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9105900" y="112713"/>
            <a:ext cx="215900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943100"/>
            <a:ext cx="105156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3" name="Picture 2" descr="http://www.ibtcportsmouth.co.uk/wp-content/uploads/2013/12/RGF-Logo.jpg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" y="5918200"/>
            <a:ext cx="2946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 userDrawn="1"/>
        </p:nvSpPr>
        <p:spPr>
          <a:xfrm>
            <a:off x="8913813" y="6376988"/>
            <a:ext cx="219710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 err="1">
                <a:latin typeface="Arial" panose="020B0604020202020204" pitchFamily="34" charset="0"/>
                <a:cs typeface="Arial" panose="020B0604020202020204" pitchFamily="34" charset="0"/>
              </a:rPr>
              <a:t>www.lincs-chamber.co.uk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1473200" y="2971800"/>
            <a:ext cx="9144000" cy="1376363"/>
          </a:xfrm>
        </p:spPr>
        <p:txBody>
          <a:bodyPr/>
          <a:lstStyle/>
          <a:p>
            <a:r>
              <a:rPr lang="en-GB" sz="5400" smtClean="0">
                <a:latin typeface="Arial" charset="0"/>
                <a:cs typeface="Arial" charset="0"/>
              </a:rPr>
              <a:t>Greater Lincolnshire Business Capital Growth Fund 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1524000" y="4376738"/>
            <a:ext cx="9144000" cy="1655762"/>
          </a:xfrm>
        </p:spPr>
        <p:txBody>
          <a:bodyPr/>
          <a:lstStyle/>
          <a:p>
            <a:endParaRPr lang="en-GB" smtClean="0">
              <a:latin typeface="Arial" charset="0"/>
              <a:cs typeface="Arial" charset="0"/>
            </a:endParaRPr>
          </a:p>
          <a:p>
            <a:r>
              <a:rPr lang="en-GB" smtClean="0">
                <a:latin typeface="Arial" charset="0"/>
                <a:cs typeface="Arial" charset="0"/>
              </a:rPr>
              <a:t>Ian Jones, Investment Readiness Advisor</a:t>
            </a:r>
          </a:p>
          <a:p>
            <a:r>
              <a:rPr lang="en-GB" smtClean="0">
                <a:latin typeface="Arial" charset="0"/>
                <a:cs typeface="Arial" charset="0"/>
              </a:rPr>
              <a:t>Lincolnshire Chamber of Commerce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What is the Regional Growth Fund (RGF)?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Department for Business, Innovation and Skills lead initiative for England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Overall funding total of £3.2bn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Released in phases between 2011 – 2017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Lincolnshire Chamber successful in RGF Round 5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Funding of £2m sought and won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The Greater Lincolnshire Business</a:t>
            </a:r>
            <a:br>
              <a:rPr lang="en-GB" sz="3200" smtClean="0">
                <a:latin typeface="Arial" charset="0"/>
                <a:cs typeface="Arial" charset="0"/>
              </a:rPr>
            </a:br>
            <a:r>
              <a:rPr lang="en-GB" sz="3200" smtClean="0">
                <a:latin typeface="Arial" charset="0"/>
                <a:cs typeface="Arial" charset="0"/>
              </a:rPr>
              <a:t>Capital Growth Fund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To provide gap funding for businesses who wish to expand or invest to create sustainable jobs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Funding available up to a maximum of 20% of overall project cost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Remainder of project funding to be from private sector investment or commercially available finance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Aim to support creation of 234 new jobs and safeguard 63 existing jobs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Applications open until December 2016, or until fund fully allocated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Grants must be for a minimum of £10,000 and maximum of £250,000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A project where spend HAS NOT already been incurred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Who is Eligible?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Based in or relocating to Greater Lincolnshire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Meet the definition of an SME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Have a business plan to expand or invest which will create and/or safeguard jobs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Require the grant for capital expenditure on premises expansion, new premises, plant, machinery and infrastructure and/or associated costs for expansion, e.g. new technologies, systems and software, training etc.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SME must show that funding required for the project to proceed and that funding not available elsewhere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Who is Ineligible?</a:t>
            </a:r>
            <a:r>
              <a:rPr lang="en-GB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General Block Exemption Regulations (GBER) apply</a:t>
            </a:r>
          </a:p>
          <a:p>
            <a:pPr marL="177800" indent="-177800"/>
            <a:r>
              <a:rPr lang="en-GB" sz="2400" smtClean="0">
                <a:latin typeface="Arial" charset="0"/>
                <a:cs typeface="Arial" charset="0"/>
              </a:rPr>
              <a:t>Other ineligible sectors include;</a:t>
            </a:r>
          </a:p>
          <a:p>
            <a:pPr marL="177800" indent="-177800">
              <a:buFont typeface="Arial" charset="0"/>
              <a:buNone/>
            </a:pPr>
            <a:r>
              <a:rPr lang="en-GB" sz="2400" smtClean="0">
                <a:latin typeface="Arial" charset="0"/>
                <a:cs typeface="Arial" charset="0"/>
              </a:rPr>
              <a:t>		Retail, tourism, passenger transport, warehousing, education, health 	service, public sector, infrastructure, franchise operations, MOD 	funded contracts, property 	development, energy generation and 	primary agriculture</a:t>
            </a:r>
          </a:p>
          <a:p>
            <a:pPr marL="177800" indent="-177800"/>
            <a:r>
              <a:rPr lang="en-GB" sz="2400" b="1" smtClean="0">
                <a:latin typeface="Arial" charset="0"/>
                <a:cs typeface="Arial" charset="0"/>
              </a:rPr>
              <a:t>However, all applications will be considered on their own merit.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Application process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Initial enquiry</a:t>
            </a:r>
          </a:p>
          <a:p>
            <a:r>
              <a:rPr lang="en-GB" smtClean="0">
                <a:latin typeface="Arial" charset="0"/>
                <a:cs typeface="Arial" charset="0"/>
              </a:rPr>
              <a:t>Expression of Interest</a:t>
            </a:r>
          </a:p>
          <a:p>
            <a:r>
              <a:rPr lang="en-GB" smtClean="0">
                <a:latin typeface="Arial" charset="0"/>
                <a:cs typeface="Arial" charset="0"/>
              </a:rPr>
              <a:t>Proposal Development, including services of Investment Readiness Advisor, if required</a:t>
            </a:r>
          </a:p>
          <a:p>
            <a:r>
              <a:rPr lang="en-GB" smtClean="0">
                <a:latin typeface="Arial" charset="0"/>
                <a:cs typeface="Arial" charset="0"/>
              </a:rPr>
              <a:t>Submission of Application Form and accompanying documentation</a:t>
            </a:r>
          </a:p>
          <a:p>
            <a:r>
              <a:rPr lang="en-GB" smtClean="0">
                <a:latin typeface="Arial" charset="0"/>
                <a:cs typeface="Arial" charset="0"/>
              </a:rPr>
              <a:t>Investment Appraisal panel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latin typeface="Arial" charset="0"/>
                <a:cs typeface="Arial" charset="0"/>
              </a:rPr>
              <a:t>Next Steps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400" smtClean="0">
                <a:latin typeface="Arial" charset="0"/>
                <a:cs typeface="Arial" charset="0"/>
              </a:rPr>
              <a:t>Official launch of fund at Chamber AGM, Friday 3</a:t>
            </a:r>
            <a:r>
              <a:rPr lang="en-GB" sz="2400" baseline="30000" smtClean="0">
                <a:latin typeface="Arial" charset="0"/>
                <a:cs typeface="Arial" charset="0"/>
              </a:rPr>
              <a:t>rd</a:t>
            </a:r>
            <a:r>
              <a:rPr lang="en-GB" sz="2400" smtClean="0">
                <a:latin typeface="Arial" charset="0"/>
                <a:cs typeface="Arial" charset="0"/>
              </a:rPr>
              <a:t> October</a:t>
            </a:r>
          </a:p>
          <a:p>
            <a:endParaRPr lang="en-GB" sz="2400" smtClean="0">
              <a:latin typeface="Arial" charset="0"/>
              <a:cs typeface="Arial" charset="0"/>
            </a:endParaRPr>
          </a:p>
          <a:p>
            <a:r>
              <a:rPr lang="en-GB" sz="2400" smtClean="0">
                <a:latin typeface="Arial" charset="0"/>
                <a:cs typeface="Arial" charset="0"/>
              </a:rPr>
              <a:t>Contact details</a:t>
            </a:r>
          </a:p>
          <a:p>
            <a:pPr lvl="1"/>
            <a:r>
              <a:rPr lang="en-GB" sz="2000" smtClean="0">
                <a:latin typeface="Arial" charset="0"/>
                <a:cs typeface="Arial" charset="0"/>
              </a:rPr>
              <a:t>Ian Jones</a:t>
            </a:r>
          </a:p>
          <a:p>
            <a:pPr lvl="2"/>
            <a:r>
              <a:rPr lang="en-GB" sz="1800" smtClean="0">
                <a:latin typeface="Arial" charset="0"/>
                <a:cs typeface="Arial" charset="0"/>
              </a:rPr>
              <a:t>07912 338535</a:t>
            </a:r>
          </a:p>
          <a:p>
            <a:pPr lvl="2"/>
            <a:r>
              <a:rPr lang="en-GB" sz="1800" smtClean="0">
                <a:latin typeface="Arial" charset="0"/>
                <a:cs typeface="Arial" charset="0"/>
              </a:rPr>
              <a:t>ian.jones@lincs-chamber.co.uk</a:t>
            </a:r>
          </a:p>
          <a:p>
            <a:pPr lvl="1"/>
            <a:r>
              <a:rPr lang="en-GB" sz="2000" smtClean="0">
                <a:latin typeface="Arial" charset="0"/>
                <a:cs typeface="Arial" charset="0"/>
              </a:rPr>
              <a:t>Marie Pritchett </a:t>
            </a:r>
          </a:p>
          <a:p>
            <a:pPr lvl="2"/>
            <a:r>
              <a:rPr lang="en-GB" sz="1800" smtClean="0">
                <a:latin typeface="Arial" charset="0"/>
                <a:cs typeface="Arial" charset="0"/>
              </a:rPr>
              <a:t>07803 179105</a:t>
            </a:r>
          </a:p>
          <a:p>
            <a:pPr lvl="2"/>
            <a:r>
              <a:rPr lang="en-GB" sz="1800" smtClean="0">
                <a:latin typeface="Arial" charset="0"/>
                <a:cs typeface="Arial" charset="0"/>
              </a:rPr>
              <a:t>marie.pritchett@lincs-chamber.co.uk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312</Words>
  <Application>Microsoft Office PowerPoint</Application>
  <PresentationFormat>Custom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Greater Lincolnshire Business Capital Growth Fund </vt:lpstr>
      <vt:lpstr>What is the Regional Growth Fund (RGF)?</vt:lpstr>
      <vt:lpstr>The Greater Lincolnshire Business Capital Growth Fund </vt:lpstr>
      <vt:lpstr>Who is Eligible?</vt:lpstr>
      <vt:lpstr>Who is Ineligible? </vt:lpstr>
      <vt:lpstr>Application process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Goy</dc:creator>
  <cp:lastModifiedBy>Gurminder Badan</cp:lastModifiedBy>
  <cp:revision>34</cp:revision>
  <dcterms:created xsi:type="dcterms:W3CDTF">2013-10-22T15:09:08Z</dcterms:created>
  <dcterms:modified xsi:type="dcterms:W3CDTF">2014-09-25T10:59:21Z</dcterms:modified>
</cp:coreProperties>
</file>